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</p:sldMasterIdLst>
  <p:notesMasterIdLst>
    <p:notesMasterId r:id="rId56"/>
  </p:notesMasterIdLst>
  <p:sldIdLst>
    <p:sldId id="256" r:id="rId8"/>
    <p:sldId id="257" r:id="rId9"/>
    <p:sldId id="258" r:id="rId10"/>
    <p:sldId id="259" r:id="rId11"/>
    <p:sldId id="299" r:id="rId12"/>
    <p:sldId id="300" r:id="rId13"/>
    <p:sldId id="301" r:id="rId14"/>
    <p:sldId id="302" r:id="rId15"/>
    <p:sldId id="303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  <p:sldId id="290" r:id="rId46"/>
    <p:sldId id="289" r:id="rId47"/>
    <p:sldId id="291" r:id="rId48"/>
    <p:sldId id="292" r:id="rId49"/>
    <p:sldId id="293" r:id="rId50"/>
    <p:sldId id="294" r:id="rId51"/>
    <p:sldId id="295" r:id="rId52"/>
    <p:sldId id="296" r:id="rId53"/>
    <p:sldId id="297" r:id="rId54"/>
    <p:sldId id="298" r:id="rId55"/>
  </p:sldIdLst>
  <p:sldSz cx="9144000" cy="6858000" type="screen4x3"/>
  <p:notesSz cx="7559675" cy="10691813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DD473D8E-1C80-473D-821A-88EBF00EBB51}">
          <p14:sldIdLst>
            <p14:sldId id="256"/>
            <p14:sldId id="257"/>
            <p14:sldId id="258"/>
            <p14:sldId id="259"/>
            <p14:sldId id="299"/>
            <p14:sldId id="300"/>
            <p14:sldId id="301"/>
            <p14:sldId id="302"/>
            <p14:sldId id="303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90"/>
            <p14:sldId id="289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-23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slide" Target="slides/slide46.xml"/><Relationship Id="rId58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theme" Target="theme/theme1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presProps" Target="presProps.xml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385B53-F6FD-4633-B749-CD747D1F42B9}" type="datetimeFigureOut">
              <a:rPr lang="zh-TW" altLang="en-US" smtClean="0"/>
              <a:t>2019/1/9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4775" y="1336675"/>
            <a:ext cx="48101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36F09-EE9E-4BE4-8C9C-A6A1043E874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658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在使用 </a:t>
            </a:r>
            <a:r>
              <a:rPr lang="en-US" altLang="zh-TW" dirty="0" err="1" smtClean="0"/>
              <a:t>Git</a:t>
            </a:r>
            <a:r>
              <a:rPr lang="en-US" altLang="zh-TW" dirty="0" smtClean="0"/>
              <a:t> </a:t>
            </a:r>
            <a:r>
              <a:rPr lang="zh-TW" altLang="en-US" dirty="0" smtClean="0"/>
              <a:t>版本控管的過程中，有些很基本的觀念必須被建立，這樣才能更有效率也更有意義的學下去。有清楚且正確的觀念支持，不但有助於你學習 </a:t>
            </a:r>
            <a:r>
              <a:rPr lang="en-US" altLang="zh-TW" dirty="0" err="1" smtClean="0"/>
              <a:t>Git</a:t>
            </a:r>
            <a:r>
              <a:rPr lang="en-US" altLang="zh-TW" dirty="0" smtClean="0"/>
              <a:t> </a:t>
            </a:r>
            <a:r>
              <a:rPr lang="zh-TW" altLang="en-US" dirty="0" smtClean="0"/>
              <a:t>指令操作，更重要的是，學習 </a:t>
            </a:r>
            <a:r>
              <a:rPr lang="en-US" altLang="zh-TW" dirty="0" err="1" smtClean="0"/>
              <a:t>Git</a:t>
            </a:r>
            <a:r>
              <a:rPr lang="en-US" altLang="zh-TW" dirty="0" smtClean="0"/>
              <a:t> </a:t>
            </a:r>
            <a:r>
              <a:rPr lang="zh-TW" altLang="en-US" dirty="0" smtClean="0"/>
              <a:t>相關知識也會更加上手。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F36F09-EE9E-4BE4-8C9C-A6A1043E8747}" type="slidenum">
              <a:rPr lang="zh-TW" altLang="en-US" smtClean="0"/>
              <a:t>39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6313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520" cy="11440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520" cy="3976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請按這裡編輯題名文字格式</a:t>
            </a: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請按這裡編輯大綱文字格式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第二個大綱層次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第三個大綱層次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第四個大綱層次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第五個大綱層次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第六個大綱層次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685800" y="1122480"/>
            <a:ext cx="7770240" cy="238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90000"/>
              </a:lnSpc>
            </a:pPr>
            <a:r>
              <a:rPr lang="en-US" sz="60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endParaRPr lang="en-US" sz="60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1143000" y="3602160"/>
            <a:ext cx="6855840" cy="165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多人使用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大型專案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強大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好玩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新鮮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前言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目的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認識Git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學習觀念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探討概念與細節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體會強大與魅力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熟練於實務開發工作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從30天中學到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78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擁有Git觀念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了解合併與分支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解決衝突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如何學習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擁有Git觀念-透過指令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使用GUI工具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多人一起學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實際使用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有先遣隊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歷史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特色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457200" y="1532520"/>
            <a:ext cx="8227800" cy="5882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支援非線性開發模式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分散式開發模式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相容性高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有效處理大型專案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歷史紀錄保護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特色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457200" y="1532520"/>
            <a:ext cx="8227800" cy="5882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工具集架構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彈性合併策略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被動垃圾回收機制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定期的封裝物件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重點事項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無須伺服器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速度快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沒有權限控制，只有存取遠端的權限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強悍的合併追蹤能力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多人合併只須共用儲存庫即可運作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623880" y="1709640"/>
            <a:ext cx="8518680" cy="285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第二天</a:t>
            </a:r>
            <a:endParaRPr lang="en-US" sz="60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Windows Git工具</a:t>
            </a:r>
            <a:endParaRPr lang="en-US" sz="60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與</a:t>
            </a:r>
            <a:endParaRPr lang="en-US" sz="60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Linux Git工具</a:t>
            </a:r>
            <a:endParaRPr lang="en-US" sz="60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623880" y="4589640"/>
            <a:ext cx="7884720" cy="149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Windows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GitHub Desktop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Atom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SourceTree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TortoiseGit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623880" y="1709640"/>
            <a:ext cx="7884720" cy="285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第一天</a:t>
            </a:r>
            <a:r>
              <a:rPr dirty="0">
                <a:latin typeface="Noto Sans CJK TC Regular" pitchFamily="34" charset="-120"/>
                <a:ea typeface="Noto Sans CJK TC Regular" pitchFamily="34" charset="-120"/>
              </a:rPr>
              <a:t/>
            </a:r>
            <a:br>
              <a:rPr dirty="0">
                <a:latin typeface="Noto Sans CJK TC Regular" pitchFamily="34" charset="-120"/>
                <a:ea typeface="Noto Sans CJK TC Regular" pitchFamily="34" charset="-120"/>
              </a:rPr>
            </a:br>
            <a:r>
              <a:rPr lang="en-US" sz="60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認識Git版本控制</a:t>
            </a:r>
            <a:endParaRPr lang="en-US" sz="60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623880" y="4589640"/>
            <a:ext cx="7884720" cy="149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457200" y="273600"/>
            <a:ext cx="8227800" cy="114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Linux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94" name="CustomShape 2"/>
          <p:cNvSpPr/>
          <p:nvPr/>
        </p:nvSpPr>
        <p:spPr>
          <a:xfrm>
            <a:off x="457200" y="1604520"/>
            <a:ext cx="8227800" cy="397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25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Atom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623880" y="1709640"/>
            <a:ext cx="7884720" cy="285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60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第三天</a:t>
            </a:r>
            <a:r>
              <a:rPr dirty="0">
                <a:latin typeface="Noto Sans CJK TC Regular" pitchFamily="34" charset="-120"/>
                <a:ea typeface="Noto Sans CJK TC Regular" pitchFamily="34" charset="-120"/>
              </a:rPr>
              <a:t/>
            </a:r>
            <a:br>
              <a:rPr dirty="0">
                <a:latin typeface="Noto Sans CJK TC Regular" pitchFamily="34" charset="-120"/>
                <a:ea typeface="Noto Sans CJK TC Regular" pitchFamily="34" charset="-120"/>
              </a:rPr>
            </a:br>
            <a:r>
              <a:rPr lang="en-US" sz="60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建立儲存庫</a:t>
            </a:r>
            <a:endParaRPr lang="en-US" sz="60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623880" y="4589640"/>
            <a:ext cx="7884720" cy="149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建立儲存庫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移動到指定路徑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cd /d/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創建資料夾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mkdir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-demo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建立儲存庫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init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複製儲存庫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00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複製儲存庫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 clone [REPOSITORY_URI]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建立裸儲存庫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建立時會在目前目錄裡面建立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建立新的裸儲存庫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 init –bare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使用Clone製作裸儲存庫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 clone –bare [REPOSITORY_URI]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今日小結</a:t>
            </a:r>
            <a:endParaRPr lang="en-US" sz="44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init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init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–bare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clone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clone –bare [REPOSITORY_URI]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623880" y="1709640"/>
            <a:ext cx="7884720" cy="285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第四天</a:t>
            </a:r>
            <a:r>
              <a:rPr dirty="0">
                <a:latin typeface="Noto Sans CJK TC Regular" pitchFamily="34" charset="-120"/>
                <a:ea typeface="Noto Sans CJK TC Regular" pitchFamily="34" charset="-120"/>
              </a:rPr>
              <a:t/>
            </a:r>
            <a:br>
              <a:rPr dirty="0">
                <a:latin typeface="Noto Sans CJK TC Regular" pitchFamily="34" charset="-120"/>
                <a:ea typeface="Noto Sans CJK TC Regular" pitchFamily="34" charset="-120"/>
              </a:rPr>
            </a:br>
            <a:r>
              <a:rPr lang="en-US" sz="60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常用的Git版本控管指令</a:t>
            </a:r>
            <a:endParaRPr lang="en-US" sz="60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623880" y="4589640"/>
            <a:ext cx="7884720" cy="149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複習上次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mkdir git-demo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cd git-demo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 init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複製檔案到目錄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10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複製Learn-Git-in-30-days到git-demo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cp ../Learn-Git-in-30-days/ ./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查看目錄狀態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ls -ls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常用的狀態指令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12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查看索引狀態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status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加入到索引狀態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add .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重置索引狀態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reset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前言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有Subversion、TFS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Service等集中式版本控管軟體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集中式有簡單、直覺等好處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適用於小專案、小組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提交變更/建立版本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14" name="CustomShape 2"/>
          <p:cNvSpPr/>
          <p:nvPr/>
        </p:nvSpPr>
        <p:spPr>
          <a:xfrm>
            <a:off x="457200" y="1604520"/>
            <a:ext cx="8228520" cy="3976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建立版本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 commit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出現預設文字編輯器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必須打上「版本紀錄說明文字」(Log)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pic>
        <p:nvPicPr>
          <p:cNvPr id="315" name="圖片 314"/>
          <p:cNvPicPr/>
          <p:nvPr/>
        </p:nvPicPr>
        <p:blipFill>
          <a:blip r:embed="rId2"/>
          <a:srcRect l="51499" t="10250" r="23624" b="67062"/>
          <a:stretch/>
        </p:blipFill>
        <p:spPr>
          <a:xfrm>
            <a:off x="1152000" y="4248000"/>
            <a:ext cx="6733440" cy="237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查詢歷史紀錄</a:t>
            </a:r>
            <a:endParaRPr lang="en-US" sz="44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457200" y="1604520"/>
            <a:ext cx="8228520" cy="3976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不使用文字編輯器提交版本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commit -m "</a:t>
            </a: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版本紀錄的說明文字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"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pic>
        <p:nvPicPr>
          <p:cNvPr id="318" name="圖片 317"/>
          <p:cNvPicPr/>
          <p:nvPr/>
        </p:nvPicPr>
        <p:blipFill>
          <a:blip r:embed="rId2"/>
          <a:srcRect l="51532" t="82634" r="23086" b="5603"/>
          <a:stretch/>
        </p:blipFill>
        <p:spPr>
          <a:xfrm>
            <a:off x="151200" y="4032000"/>
            <a:ext cx="8841960" cy="158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查詢歷史紀錄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20" name="CustomShape 2"/>
          <p:cNvSpPr/>
          <p:nvPr/>
        </p:nvSpPr>
        <p:spPr>
          <a:xfrm>
            <a:off x="457200" y="1604520"/>
            <a:ext cx="8228520" cy="3976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查詢歷史紀錄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log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限制查詢輸出數量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log -10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 </a:t>
            </a:r>
            <a:endParaRPr lang="en-US" sz="32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pic>
        <p:nvPicPr>
          <p:cNvPr id="321" name="圖片 320"/>
          <p:cNvPicPr/>
          <p:nvPr/>
        </p:nvPicPr>
        <p:blipFill>
          <a:blip r:embed="rId2"/>
          <a:srcRect l="51715" t="69941" r="26015" b="5385"/>
          <a:stretch/>
        </p:blipFill>
        <p:spPr>
          <a:xfrm>
            <a:off x="1548360" y="4176000"/>
            <a:ext cx="6047640" cy="259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457200" y="273600"/>
            <a:ext cx="8228520" cy="114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刪除指令	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457200" y="1604520"/>
            <a:ext cx="8228520" cy="552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刪除後會直接加入狀態裡面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刪除工作目錄下實體檔案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刪除檔案與空目錄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 rm [Path]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刪除有檔案或目錄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的目錄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  <a:p>
            <a:pPr marL="432000" indent="-323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git rm -r [Path]</a:t>
            </a:r>
            <a:endParaRPr lang="en-US" sz="32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  <p:pic>
        <p:nvPicPr>
          <p:cNvPr id="324" name="圖片 323"/>
          <p:cNvPicPr/>
          <p:nvPr/>
        </p:nvPicPr>
        <p:blipFill>
          <a:blip r:embed="rId2"/>
          <a:srcRect l="51516" t="52379" r="25884" b="6629"/>
          <a:stretch/>
        </p:blipFill>
        <p:spPr>
          <a:xfrm>
            <a:off x="4248000" y="3384360"/>
            <a:ext cx="4821840" cy="3383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extShape 1"/>
          <p:cNvSpPr txBox="1"/>
          <p:nvPr/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>
                <a:latin typeface="Noto Sans CJK TC Regular" pitchFamily="34" charset="-120"/>
                <a:ea typeface="Noto Sans CJK TC Regular" pitchFamily="34" charset="-120"/>
              </a:rPr>
              <a:t>檔案更名</a:t>
            </a:r>
          </a:p>
        </p:txBody>
      </p:sp>
      <p:sp>
        <p:nvSpPr>
          <p:cNvPr id="326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更改工作目錄下檔名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直接加入狀態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 mv README.md README2.md</a:t>
            </a:r>
          </a:p>
        </p:txBody>
      </p:sp>
      <p:pic>
        <p:nvPicPr>
          <p:cNvPr id="327" name="圖片 326"/>
          <p:cNvPicPr/>
          <p:nvPr/>
        </p:nvPicPr>
        <p:blipFill>
          <a:blip r:embed="rId2"/>
          <a:srcRect l="51423" t="51737" r="17459" b="10660"/>
          <a:stretch/>
        </p:blipFill>
        <p:spPr>
          <a:xfrm>
            <a:off x="1800360" y="3888360"/>
            <a:ext cx="5543640" cy="2591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TextShape 1"/>
          <p:cNvSpPr txBox="1"/>
          <p:nvPr/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檢視工作目錄索引狀態</a:t>
            </a:r>
            <a:endParaRPr lang="en-US" sz="4400" b="0" strike="noStrike" spc="-1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329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查看工作目錄索引狀態</a:t>
            </a:r>
            <a:endParaRPr lang="en-US" sz="3200" b="0" strike="noStrike" spc="-1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32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status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精簡查看</a:t>
            </a:r>
            <a:endParaRPr lang="en-US" sz="3200" b="0" strike="noStrike" spc="-1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32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status -s</a:t>
            </a:r>
          </a:p>
        </p:txBody>
      </p:sp>
      <p:pic>
        <p:nvPicPr>
          <p:cNvPr id="330" name="圖片 329"/>
          <p:cNvPicPr/>
          <p:nvPr/>
        </p:nvPicPr>
        <p:blipFill>
          <a:blip r:embed="rId2"/>
          <a:srcRect l="51553" t="66884" r="24087" b="9932"/>
          <a:stretch/>
        </p:blipFill>
        <p:spPr>
          <a:xfrm>
            <a:off x="2736000" y="4392000"/>
            <a:ext cx="6259320" cy="230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TextShape 1"/>
          <p:cNvSpPr txBox="1"/>
          <p:nvPr/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重置目前工作目錄最新版</a:t>
            </a:r>
          </a:p>
        </p:txBody>
      </p:sp>
      <p:sp>
        <p:nvSpPr>
          <p:cNvPr id="332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 reset無法將實體檔案救回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還原至最新版輸入以下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 reset --hard</a:t>
            </a:r>
          </a:p>
        </p:txBody>
      </p:sp>
      <p:pic>
        <p:nvPicPr>
          <p:cNvPr id="333" name="圖片 332"/>
          <p:cNvPicPr/>
          <p:nvPr/>
        </p:nvPicPr>
        <p:blipFill>
          <a:blip r:embed="rId2"/>
          <a:srcRect l="51526" t="84597" r="21957" b="7245"/>
          <a:stretch/>
        </p:blipFill>
        <p:spPr>
          <a:xfrm>
            <a:off x="936360" y="4896360"/>
            <a:ext cx="7271640" cy="863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extShape 1"/>
          <p:cNvSpPr txBox="1"/>
          <p:nvPr/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還原檔案</a:t>
            </a:r>
          </a:p>
        </p:txBody>
      </p:sp>
      <p:sp>
        <p:nvSpPr>
          <p:cNvPr id="335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發現改壞了</a:t>
            </a:r>
            <a:endParaRPr lang="en-US" sz="3200" b="0" strike="noStrike" spc="-1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只有某一個檔案</a:t>
            </a:r>
            <a:endParaRPr lang="en-US" sz="3200" b="0" strike="noStrike" spc="-1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同時還原檔案的索引狀態</a:t>
            </a:r>
            <a:endParaRPr lang="en-US" sz="3200" b="0" strike="noStrike" spc="-1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32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checkout master README.md</a:t>
            </a:r>
          </a:p>
        </p:txBody>
      </p:sp>
      <p:pic>
        <p:nvPicPr>
          <p:cNvPr id="336" name="圖片 335"/>
          <p:cNvPicPr/>
          <p:nvPr/>
        </p:nvPicPr>
        <p:blipFill>
          <a:blip r:embed="rId2"/>
          <a:srcRect l="51186" t="60923" b="6515"/>
          <a:stretch/>
        </p:blipFill>
        <p:spPr>
          <a:xfrm>
            <a:off x="343080" y="4572000"/>
            <a:ext cx="8370000" cy="2159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extShape 1"/>
          <p:cNvSpPr txBox="1"/>
          <p:nvPr/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>
                <a:latin typeface="Noto Sans CJK TC Regular" pitchFamily="34" charset="-120"/>
                <a:ea typeface="Noto Sans CJK TC Regular" pitchFamily="34" charset="-120"/>
              </a:rPr>
              <a:t>今日小結</a:t>
            </a:r>
          </a:p>
        </p:txBody>
      </p:sp>
      <p:sp>
        <p:nvSpPr>
          <p:cNvPr id="338" name="TextShape 2"/>
          <p:cNvSpPr txBox="1"/>
          <p:nvPr/>
        </p:nvSpPr>
        <p:spPr>
          <a:xfrm>
            <a:off x="457200" y="1224000"/>
            <a:ext cx="8229240" cy="5472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</a:t>
            </a: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init</a:t>
            </a:r>
            <a:endParaRPr lang="en-US" sz="1100" b="0" strike="noStrike" spc="-1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add 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add app/*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add *.txt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status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status -s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commit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commit -m "</a:t>
            </a: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版本紀錄的說明文字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"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log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log -10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</a:t>
            </a: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rm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'*.txt'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</a:t>
            </a: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rm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'app/*.html'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mv '</a:t>
            </a: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oldname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' '</a:t>
            </a: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newname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'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reset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reset --hard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100" b="0" strike="noStrike" spc="-1" dirty="0" err="1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en-US" sz="1100" b="0" strike="noStrike" spc="-1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checkout master 'filename'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623880" y="1709640"/>
            <a:ext cx="7884720" cy="285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 b="0" strike="noStrike" spc="-1" dirty="0" smtClean="0">
                <a:solidFill>
                  <a:srgbClr val="000000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第</a:t>
            </a:r>
            <a:r>
              <a:rPr lang="zh-TW" altLang="en-US" sz="6000" b="0" strike="noStrike" spc="-1" dirty="0" smtClean="0">
                <a:solidFill>
                  <a:srgbClr val="000000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五</a:t>
            </a:r>
            <a:r>
              <a:rPr lang="en-US" sz="6000" b="0" strike="noStrike" spc="-1" dirty="0" smtClean="0">
                <a:solidFill>
                  <a:srgbClr val="000000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天</a:t>
            </a:r>
          </a:p>
          <a:p>
            <a:pPr>
              <a:lnSpc>
                <a:spcPct val="90000"/>
              </a:lnSpc>
            </a:pPr>
            <a:r>
              <a:rPr lang="zh-TW" altLang="en-US" sz="6000" b="0" strike="noStrike" spc="-1" dirty="0" smtClean="0">
                <a:solidFill>
                  <a:srgbClr val="000000"/>
                </a:solidFill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了解儲存庫、工作目錄、物件與索引之間的關係</a:t>
            </a:r>
            <a:endParaRPr lang="en-US" sz="6000" b="0" strike="noStrike" spc="-1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623880" y="4589640"/>
            <a:ext cx="7884720" cy="149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925369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457200" y="273600"/>
            <a:ext cx="8227800" cy="530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Noto Sans CJK TC Regular" pitchFamily="34" charset="-120"/>
                <a:ea typeface="Noto Sans CJK TC Regular" pitchFamily="34" charset="-120"/>
              </a:rPr>
              <a:t>為何而用?</a:t>
            </a:r>
            <a:endParaRPr lang="en-US" sz="4400" b="0" strike="noStrike" spc="-1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儲存庫</a:t>
            </a:r>
            <a:endParaRPr lang="zh-TW" altLang="en-US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/>
          </p:nvPr>
        </p:nvSpPr>
        <p:spPr>
          <a:xfrm>
            <a:off x="457200" y="1605600"/>
            <a:ext cx="8229240" cy="4685472"/>
          </a:xfrm>
        </p:spPr>
        <p:txBody>
          <a:bodyPr anchor="t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儲存版本的地方</a:t>
            </a:r>
            <a:endParaRPr lang="en-US" altLang="zh-TW" sz="36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使用</a:t>
            </a:r>
            <a:r>
              <a:rPr lang="en-US" altLang="zh-TW" sz="3600" dirty="0" err="1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 </a:t>
            </a:r>
            <a:r>
              <a:rPr lang="en-US" altLang="zh-TW" sz="3600" dirty="0" err="1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init</a:t>
            </a: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快速建立</a:t>
            </a:r>
            <a:endParaRPr lang="en-US" altLang="zh-TW" sz="36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建立後會產生</a:t>
            </a:r>
            <a:r>
              <a:rPr lang="en-US" altLang="zh-TW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.</a:t>
            </a:r>
            <a:r>
              <a:rPr lang="en-US" altLang="zh-TW" sz="3600" dirty="0" err="1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資料夾</a:t>
            </a:r>
            <a:endParaRPr lang="en-US" altLang="zh-TW" sz="36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TW" sz="3600" dirty="0" err="1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Git</a:t>
            </a: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所有版本都會放入</a:t>
            </a:r>
            <a:r>
              <a:rPr lang="zh-TW" altLang="en-US" sz="36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此</a:t>
            </a:r>
          </a:p>
        </p:txBody>
      </p:sp>
    </p:spTree>
    <p:extLst>
      <p:ext uri="{BB962C8B-B14F-4D97-AF65-F5344CB8AC3E}">
        <p14:creationId xmlns:p14="http://schemas.microsoft.com/office/powerpoint/2010/main" val="9837590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工作目錄</a:t>
            </a:r>
            <a:endParaRPr lang="zh-TW" altLang="en-US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/>
          </p:nvPr>
        </p:nvSpPr>
        <p:spPr>
          <a:xfrm>
            <a:off x="457200" y="1604519"/>
            <a:ext cx="8229240" cy="4951555"/>
          </a:xfrm>
        </p:spPr>
        <p:txBody>
          <a:bodyPr anchor="t"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用於開發時</a:t>
            </a:r>
            <a:endParaRPr lang="en-US" altLang="zh-TW" sz="3600" dirty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57200" lvl="2"/>
            <a:r>
              <a:rPr lang="en-US" altLang="zh-TW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</a:t>
            </a:r>
            <a:r>
              <a:rPr lang="zh-TW" altLang="en-US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編輯</a:t>
            </a:r>
            <a:endParaRPr lang="en-US" altLang="zh-TW" sz="32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57200" lvl="2"/>
            <a:r>
              <a:rPr lang="en-US" altLang="zh-TW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</a:t>
            </a:r>
            <a:r>
              <a:rPr lang="zh-TW" altLang="en-US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修改</a:t>
            </a:r>
            <a:endParaRPr lang="en-US" altLang="zh-TW" sz="32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57200" lvl="2"/>
            <a:r>
              <a:rPr lang="en-US" altLang="zh-TW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</a:t>
            </a:r>
            <a:r>
              <a:rPr lang="zh-TW" altLang="en-US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刪除</a:t>
            </a:r>
            <a:endParaRPr lang="en-US" altLang="zh-TW" sz="32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57200" lvl="2"/>
            <a:r>
              <a:rPr lang="en-US" altLang="zh-TW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</a:t>
            </a:r>
            <a:r>
              <a:rPr lang="zh-TW" altLang="en-US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更名</a:t>
            </a:r>
            <a:endParaRPr lang="en-US" altLang="zh-TW" sz="32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57200" lvl="2"/>
            <a:r>
              <a:rPr lang="en-US" altLang="zh-TW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…</a:t>
            </a:r>
          </a:p>
          <a:p>
            <a:pPr marL="457200" lvl="1" indent="0">
              <a:buNone/>
            </a:pPr>
            <a:endParaRPr lang="en-US" altLang="zh-TW" sz="28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切換分支</a:t>
            </a:r>
            <a:endParaRPr lang="en-US" altLang="zh-TW" sz="36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保持乾淨是基本原則</a:t>
            </a:r>
            <a:endParaRPr lang="en-US" altLang="zh-TW" sz="36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157072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資料</a:t>
            </a:r>
            <a:r>
              <a:rPr lang="zh-TW" altLang="en-US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結構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/>
          </p:nvPr>
        </p:nvSpPr>
        <p:spPr>
          <a:xfrm>
            <a:off x="457200" y="1604519"/>
            <a:ext cx="8229240" cy="4951555"/>
          </a:xfrm>
        </p:spPr>
        <p:txBody>
          <a:bodyPr anchor="t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物件與索引</a:t>
            </a:r>
            <a:endParaRPr lang="en-US" altLang="zh-TW" sz="36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物件</a:t>
            </a:r>
            <a:endParaRPr lang="en-US" altLang="zh-TW" sz="36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r>
              <a:rPr lang="en-US" altLang="zh-TW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</a:t>
            </a:r>
            <a:r>
              <a:rPr lang="zh-TW" altLang="en-US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保存檔案與版本記錄</a:t>
            </a:r>
            <a:endParaRPr lang="en-US" altLang="zh-TW" sz="32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endParaRPr lang="en-US" altLang="zh-TW" sz="32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索</a:t>
            </a:r>
            <a:r>
              <a:rPr lang="zh-TW" altLang="en-US" sz="3600" dirty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引</a:t>
            </a:r>
            <a:endParaRPr lang="en-US" altLang="zh-TW" sz="36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  <a:p>
            <a:pPr lvl="4"/>
            <a:r>
              <a:rPr lang="en-US" altLang="zh-TW" sz="36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	</a:t>
            </a:r>
            <a:r>
              <a:rPr lang="zh-TW" altLang="en-US" sz="3200" dirty="0" smtClean="0">
                <a:latin typeface="Noto Sans CJK TC Regular" panose="020B0500000000000000" pitchFamily="34" charset="-120"/>
                <a:ea typeface="Noto Sans CJK TC Regular" panose="020B0500000000000000" pitchFamily="34" charset="-120"/>
              </a:rPr>
              <a:t>保存當下要進版本庫之前的目錄狀態</a:t>
            </a:r>
            <a:endParaRPr lang="en-US" altLang="zh-TW" sz="3600" dirty="0" smtClean="0">
              <a:latin typeface="Noto Sans CJK TC Regular" panose="020B0500000000000000" pitchFamily="34" charset="-120"/>
              <a:ea typeface="Noto Sans CJK TC Regular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867823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Noto Sans CJK TC Regular" pitchFamily="34" charset="-120"/>
                <a:ea typeface="Noto Sans CJK TC Regular" pitchFamily="34" charset="-120"/>
              </a:rPr>
              <a:t>物件</a:t>
            </a:r>
            <a:r>
              <a:rPr lang="en-US" altLang="zh-TW" dirty="0" smtClean="0">
                <a:latin typeface="Noto Sans CJK TC Regular" pitchFamily="34" charset="-120"/>
                <a:ea typeface="Noto Sans CJK TC Regular" pitchFamily="34" charset="-120"/>
              </a:rPr>
              <a:t>(object storage)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5253480"/>
          </a:xfrm>
        </p:spPr>
        <p:txBody>
          <a:bodyPr>
            <a:normAutofit/>
          </a:bodyPr>
          <a:lstStyle/>
          <a:p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特別的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檔案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區分為</a:t>
            </a:r>
            <a:r>
              <a:rPr lang="en-US" altLang="zh-TW" sz="3600" dirty="0">
                <a:latin typeface="Noto Sans CJK TC Regular" pitchFamily="34" charset="-120"/>
                <a:ea typeface="Noto Sans CJK TC Regular" pitchFamily="34" charset="-120"/>
              </a:rPr>
              <a:t>Tree</a:t>
            </a: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物件與</a:t>
            </a:r>
            <a:r>
              <a:rPr lang="en-US" altLang="zh-TW" sz="3600" dirty="0">
                <a:latin typeface="Noto Sans CJK TC Regular" pitchFamily="34" charset="-120"/>
                <a:ea typeface="Noto Sans CJK TC Regular" pitchFamily="34" charset="-120"/>
              </a:rPr>
              <a:t>Blob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物件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Blob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物件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:</a:t>
            </a:r>
          </a:p>
          <a:p>
            <a:pPr marL="914400" lvl="2" indent="0">
              <a:buNone/>
            </a:pPr>
            <a:r>
              <a:rPr lang="zh-TW" altLang="en-US" sz="3200" dirty="0">
                <a:latin typeface="Noto Sans CJK TC Regular" pitchFamily="34" charset="-120"/>
                <a:ea typeface="Noto Sans CJK TC Regular" pitchFamily="34" charset="-120"/>
              </a:rPr>
              <a:t>只有內容的檔案</a:t>
            </a:r>
            <a:endParaRPr lang="en-US" altLang="zh-TW" sz="32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914400" lvl="2" indent="0">
              <a:buNone/>
            </a:pP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使用</a:t>
            </a:r>
            <a:r>
              <a:rPr lang="en-US" altLang="zh-TW" sz="3200" dirty="0" smtClean="0">
                <a:latin typeface="Noto Sans CJK TC Regular" pitchFamily="34" charset="-120"/>
                <a:ea typeface="Noto Sans CJK TC Regular" pitchFamily="34" charset="-120"/>
              </a:rPr>
              <a:t>SHA1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雜湊</a:t>
            </a:r>
            <a:r>
              <a:rPr lang="en-US" altLang="zh-TW" sz="3200" dirty="0" smtClean="0">
                <a:latin typeface="Noto Sans CJK TC Regular" pitchFamily="34" charset="-120"/>
                <a:ea typeface="Noto Sans CJK TC Regular" pitchFamily="34" charset="-120"/>
              </a:rPr>
              <a:t>Hash ID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出來</a:t>
            </a:r>
            <a:endParaRPr lang="en-US" altLang="zh-TW" sz="32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914400" lvl="2" indent="0">
              <a:buNone/>
            </a:pP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使用</a:t>
            </a:r>
            <a:r>
              <a:rPr lang="en-US" altLang="zh-TW" sz="3200" dirty="0" smtClean="0">
                <a:latin typeface="Noto Sans CJK TC Regular" pitchFamily="34" charset="-120"/>
                <a:ea typeface="Noto Sans CJK TC Regular" pitchFamily="34" charset="-120"/>
              </a:rPr>
              <a:t>Hash ID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命名</a:t>
            </a:r>
            <a:r>
              <a:rPr lang="zh-TW" altLang="en-US" sz="3200" dirty="0">
                <a:latin typeface="Noto Sans CJK TC Regular" pitchFamily="34" charset="-120"/>
                <a:ea typeface="Noto Sans CJK TC Regular" pitchFamily="34" charset="-120"/>
              </a:rPr>
              <a:t>此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檔案</a:t>
            </a:r>
            <a:endParaRPr lang="en-US" altLang="zh-TW" sz="3200" dirty="0">
              <a:latin typeface="Noto Sans CJK TC Regular" pitchFamily="34" charset="-120"/>
              <a:ea typeface="Noto Sans CJK TC Regular" pitchFamily="34" charset="-120"/>
            </a:endParaRPr>
          </a:p>
          <a:p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Tree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物件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:</a:t>
            </a:r>
          </a:p>
          <a:p>
            <a:pPr marL="914400" lvl="2" indent="0">
              <a:buNone/>
            </a:pP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包含黨名與相關資訊</a:t>
            </a:r>
            <a:endParaRPr lang="en-US" altLang="zh-TW" sz="32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914400" lvl="2" indent="0">
              <a:buNone/>
            </a:pP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資料夾</a:t>
            </a:r>
            <a:r>
              <a:rPr lang="zh-TW" altLang="en-US" sz="3200" dirty="0">
                <a:latin typeface="Noto Sans CJK TC Regular" pitchFamily="34" charset="-120"/>
                <a:ea typeface="Noto Sans CJK TC Regular" pitchFamily="34" charset="-120"/>
              </a:rPr>
              <a:t>代名詞</a:t>
            </a:r>
            <a:endParaRPr lang="en-US" altLang="zh-TW" sz="3200" dirty="0">
              <a:latin typeface="Noto Sans CJK TC Regular" pitchFamily="34" charset="-120"/>
              <a:ea typeface="Noto Sans CJK TC Regular" pitchFamily="34" charset="-120"/>
            </a:endParaRPr>
          </a:p>
          <a:p>
            <a:endParaRPr lang="en-US" altLang="zh-TW" sz="3600" dirty="0">
              <a:latin typeface="Noto Sans CJK TC Regular" pitchFamily="34" charset="-120"/>
              <a:ea typeface="Noto Sans CJK TC Regular" pitchFamily="34" charset="-120"/>
            </a:endParaRPr>
          </a:p>
          <a:p>
            <a:endParaRPr lang="zh-TW" altLang="en-US" sz="3600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641902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Noto Sans CJK TC Regular" pitchFamily="34" charset="-120"/>
                <a:ea typeface="Noto Sans CJK TC Regular" pitchFamily="34" charset="-120"/>
              </a:rPr>
              <a:t>因此</a:t>
            </a:r>
            <a:r>
              <a:rPr lang="en-US" altLang="zh-TW" dirty="0" smtClean="0">
                <a:latin typeface="Noto Sans CJK TC Regular" pitchFamily="34" charset="-120"/>
                <a:ea typeface="Noto Sans CJK TC Regular" pitchFamily="34" charset="-120"/>
              </a:rPr>
              <a:t>...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5253480"/>
          </a:xfrm>
        </p:spPr>
        <p:txBody>
          <a:bodyPr anchor="t"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都是物件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儲存於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「</a:t>
            </a: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物件儲存區」 </a:t>
            </a:r>
            <a:r>
              <a:rPr lang="en-US" altLang="zh-TW" sz="3600" dirty="0">
                <a:latin typeface="Noto Sans CJK TC Regular" pitchFamily="34" charset="-120"/>
                <a:ea typeface="Noto Sans CJK TC Regular" pitchFamily="34" charset="-120"/>
              </a:rPr>
              <a:t>(object 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storage)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在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.</a:t>
            </a:r>
            <a:r>
              <a:rPr lang="en-US" altLang="zh-TW" sz="3600" dirty="0" err="1" smtClean="0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/objects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目錄底下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未來會更詳細談到</a:t>
            </a:r>
            <a:endParaRPr lang="zh-TW" altLang="en-US" sz="3600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405457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CJK TC Regular" pitchFamily="34" charset="-120"/>
                <a:ea typeface="Noto Sans CJK TC Regular" pitchFamily="34" charset="-120"/>
              </a:rPr>
              <a:t>索引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5253480"/>
          </a:xfrm>
        </p:spPr>
        <p:txBody>
          <a:bodyPr anchor="t"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紀錄有哪些檔案要被提交到下一個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commit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版本中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想提交要先更新索引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狀態才會提交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不會</a:t>
            </a: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直接編輯，使用以下指令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:</a:t>
            </a:r>
          </a:p>
          <a:p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	</a:t>
            </a:r>
            <a:r>
              <a:rPr lang="en-US" altLang="zh-TW" sz="3600" dirty="0" err="1" smtClean="0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 add</a:t>
            </a:r>
            <a:endParaRPr lang="en-US" altLang="zh-TW" sz="3600" dirty="0">
              <a:latin typeface="Noto Sans CJK TC Regular" pitchFamily="34" charset="-120"/>
              <a:ea typeface="Noto Sans CJK TC Regular" pitchFamily="34" charset="-120"/>
            </a:endParaRPr>
          </a:p>
          <a:p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	</a:t>
            </a:r>
            <a:r>
              <a:rPr lang="en-US" altLang="zh-TW" sz="3600" dirty="0" err="1" smtClean="0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 mv</a:t>
            </a:r>
          </a:p>
          <a:p>
            <a:r>
              <a:rPr lang="en-US" altLang="zh-TW" sz="3600" dirty="0">
                <a:latin typeface="Noto Sans CJK TC Regular" pitchFamily="34" charset="-120"/>
                <a:ea typeface="Noto Sans CJK TC Regular" pitchFamily="34" charset="-120"/>
              </a:rPr>
              <a:t>	</a:t>
            </a:r>
            <a:r>
              <a:rPr lang="en-US" altLang="zh-TW" sz="3600" dirty="0" err="1" smtClean="0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 </a:t>
            </a:r>
            <a:r>
              <a:rPr lang="en-US" altLang="zh-TW" sz="3600" dirty="0" err="1" smtClean="0">
                <a:latin typeface="Noto Sans CJK TC Regular" pitchFamily="34" charset="-120"/>
                <a:ea typeface="Noto Sans CJK TC Regular" pitchFamily="34" charset="-120"/>
              </a:rPr>
              <a:t>rm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r>
              <a:rPr lang="en-US" altLang="zh-TW" sz="3600" dirty="0">
                <a:latin typeface="Noto Sans CJK TC Regular" pitchFamily="34" charset="-120"/>
                <a:ea typeface="Noto Sans CJK TC Regular" pitchFamily="34" charset="-120"/>
              </a:rPr>
              <a:t>	</a:t>
            </a:r>
            <a:r>
              <a:rPr lang="en-US" altLang="zh-TW" sz="3600" dirty="0" err="1" smtClean="0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 status</a:t>
            </a:r>
          </a:p>
          <a:p>
            <a:r>
              <a:rPr lang="en-US" altLang="zh-TW" sz="3600" dirty="0">
                <a:latin typeface="Noto Sans CJK TC Regular" pitchFamily="34" charset="-120"/>
                <a:ea typeface="Noto Sans CJK TC Regular" pitchFamily="34" charset="-120"/>
              </a:rPr>
              <a:t>	</a:t>
            </a:r>
            <a:r>
              <a:rPr lang="en-US" altLang="zh-TW" sz="3600" dirty="0" err="1" smtClean="0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 commit</a:t>
            </a:r>
          </a:p>
          <a:p>
            <a:r>
              <a:rPr lang="en-US" altLang="zh-TW" sz="3600" dirty="0">
                <a:latin typeface="Noto Sans CJK TC Regular" pitchFamily="34" charset="-120"/>
                <a:ea typeface="Noto Sans CJK TC Regular" pitchFamily="34" charset="-120"/>
              </a:rPr>
              <a:t>	</a:t>
            </a:r>
            <a:r>
              <a:rPr lang="en-US" altLang="zh-TW" sz="3600" dirty="0" err="1" smtClean="0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 ls-files</a:t>
            </a:r>
          </a:p>
        </p:txBody>
      </p:sp>
    </p:spTree>
    <p:extLst>
      <p:ext uri="{BB962C8B-B14F-4D97-AF65-F5344CB8AC3E}">
        <p14:creationId xmlns:p14="http://schemas.microsoft.com/office/powerpoint/2010/main" val="16636521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Noto Sans CJK TC Regular" pitchFamily="34" charset="-120"/>
                <a:ea typeface="Noto Sans CJK TC Regular" pitchFamily="34" charset="-120"/>
              </a:rPr>
              <a:t>因此</a:t>
            </a:r>
            <a:r>
              <a:rPr lang="en-US" altLang="zh-TW" dirty="0" smtClean="0">
                <a:latin typeface="Noto Sans CJK TC Regular" pitchFamily="34" charset="-120"/>
                <a:ea typeface="Noto Sans CJK TC Regular" pitchFamily="34" charset="-120"/>
              </a:rPr>
              <a:t>...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5253480"/>
          </a:xfrm>
        </p:spPr>
        <p:txBody>
          <a:bodyPr anchor="t"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使用</a:t>
            </a:r>
            <a:r>
              <a:rPr lang="en-US" altLang="zh-TW" sz="3600" dirty="0" err="1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須建立工作目錄與版本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庫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先使用工作目錄開發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提交版本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時更新索引狀態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TW" sz="3600" dirty="0" err="1" smtClean="0">
                <a:latin typeface="Noto Sans CJK TC Regular" pitchFamily="34" charset="-120"/>
                <a:ea typeface="Noto Sans CJK TC Regular" pitchFamily="34" charset="-120"/>
              </a:rPr>
              <a:t>Git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依據索引決定提交的檔案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最後提交才會把版本資訊寫入到物件儲存區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51584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Noto Sans CJK TC Regular" pitchFamily="34" charset="-120"/>
                <a:ea typeface="Noto Sans CJK TC Regular" pitchFamily="34" charset="-120"/>
              </a:rPr>
              <a:t>今日</a:t>
            </a:r>
            <a:r>
              <a:rPr lang="zh-TW" altLang="en-US" dirty="0">
                <a:latin typeface="Noto Sans CJK TC Regular" pitchFamily="34" charset="-120"/>
                <a:ea typeface="Noto Sans CJK TC Regular" pitchFamily="34" charset="-120"/>
              </a:rPr>
              <a:t>小結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/>
          </p:nvPr>
        </p:nvSpPr>
        <p:spPr>
          <a:xfrm>
            <a:off x="457199" y="1604520"/>
            <a:ext cx="8490857" cy="5253480"/>
          </a:xfrm>
        </p:spPr>
        <p:txBody>
          <a:bodyPr anchor="t"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探討了物件與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索引</a:t>
            </a:r>
            <a:endParaRPr lang="en-US" altLang="zh-TW" sz="3600" dirty="0">
              <a:latin typeface="Noto Sans CJK TC Regular" pitchFamily="34" charset="-120"/>
              <a:ea typeface="Noto Sans CJK TC Regular" pitchFamily="34" charset="-12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>
                <a:latin typeface="Noto Sans CJK TC Regular" pitchFamily="34" charset="-120"/>
                <a:ea typeface="Noto Sans CJK TC Regular" pitchFamily="34" charset="-120"/>
              </a:rPr>
              <a:t>沒有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索引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</a:t>
            </a: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沒有版本</a:t>
            </a:r>
            <a:endParaRPr lang="en-US" altLang="zh-TW" sz="3600" dirty="0" smtClean="0">
              <a:latin typeface="Noto Sans CJK TC Regular" pitchFamily="34" charset="-120"/>
              <a:ea typeface="Noto Sans CJK TC Regular" pitchFamily="34" charset="-120"/>
              <a:sym typeface="Wingdings" panose="05000000000000000000" pitchFamily="2" charset="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物件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:</a:t>
            </a:r>
          </a:p>
          <a:p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	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是不</a:t>
            </a:r>
            <a:r>
              <a:rPr lang="zh-TW" altLang="en-US" sz="3200" dirty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可變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的</a:t>
            </a:r>
            <a:endParaRPr lang="en-US" altLang="zh-TW" sz="3200" dirty="0" smtClean="0">
              <a:latin typeface="Noto Sans CJK TC Regular" pitchFamily="34" charset="-120"/>
              <a:ea typeface="Noto Sans CJK TC Regular" pitchFamily="34" charset="-120"/>
              <a:sym typeface="Wingdings" panose="05000000000000000000" pitchFamily="2" charset="2"/>
            </a:endParaRPr>
          </a:p>
          <a:p>
            <a:r>
              <a:rPr lang="en-US" altLang="zh-TW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	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可以</a:t>
            </a:r>
            <a:r>
              <a:rPr lang="zh-TW" altLang="en-US" sz="3200" dirty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說是物件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資料庫</a:t>
            </a:r>
            <a:r>
              <a:rPr lang="en-US" altLang="zh-TW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(object database)</a:t>
            </a:r>
          </a:p>
          <a:p>
            <a:r>
              <a:rPr lang="en-US" altLang="zh-TW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	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只增加，不</a:t>
            </a:r>
            <a:r>
              <a:rPr lang="zh-TW" altLang="en-US" sz="3200" dirty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減少或異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動</a:t>
            </a:r>
            <a:endParaRPr lang="en-US" altLang="zh-TW" sz="3200" dirty="0" smtClean="0">
              <a:latin typeface="Noto Sans CJK TC Regular" pitchFamily="34" charset="-120"/>
              <a:ea typeface="Noto Sans CJK TC Regular" pitchFamily="34" charset="-120"/>
              <a:sym typeface="Wingdings" panose="05000000000000000000" pitchFamily="2" charset="2"/>
            </a:endParaRPr>
          </a:p>
          <a:p>
            <a:r>
              <a:rPr lang="en-US" altLang="zh-TW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	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  <a:sym typeface="Wingdings" panose="05000000000000000000" pitchFamily="2" charset="2"/>
              </a:rPr>
              <a:t>只有執行清出垃圾資料時</a:t>
            </a:r>
            <a:endParaRPr lang="en-US" altLang="zh-TW" sz="3200" dirty="0" smtClean="0">
              <a:latin typeface="Noto Sans CJK TC Regular" pitchFamily="34" charset="-120"/>
              <a:ea typeface="Noto Sans CJK TC Regular" pitchFamily="34" charset="-120"/>
              <a:sym typeface="Wingdings" panose="05000000000000000000" pitchFamily="2" charset="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TW" altLang="en-US" sz="3600" dirty="0" smtClean="0">
                <a:latin typeface="Noto Sans CJK TC Regular" pitchFamily="34" charset="-120"/>
                <a:ea typeface="Noto Sans CJK TC Regular" pitchFamily="34" charset="-120"/>
              </a:rPr>
              <a:t>索引</a:t>
            </a:r>
            <a:r>
              <a:rPr lang="en-US" altLang="zh-TW" sz="3600" dirty="0" smtClean="0">
                <a:latin typeface="Noto Sans CJK TC Regular" pitchFamily="34" charset="-120"/>
                <a:ea typeface="Noto Sans CJK TC Regular" pitchFamily="34" charset="-120"/>
              </a:rPr>
              <a:t>:</a:t>
            </a:r>
          </a:p>
          <a:p>
            <a:r>
              <a:rPr lang="en-US" altLang="zh-TW" sz="3600" dirty="0">
                <a:latin typeface="Noto Sans CJK TC Regular" pitchFamily="34" charset="-120"/>
                <a:ea typeface="Noto Sans CJK TC Regular" pitchFamily="34" charset="-120"/>
              </a:rPr>
              <a:t>	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是可變的</a:t>
            </a:r>
            <a:endParaRPr lang="en-US" altLang="zh-TW" sz="3200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r>
              <a:rPr lang="en-US" altLang="zh-TW" sz="3200" dirty="0">
                <a:latin typeface="Noto Sans CJK TC Regular" pitchFamily="34" charset="-120"/>
                <a:ea typeface="Noto Sans CJK TC Regular" pitchFamily="34" charset="-120"/>
              </a:rPr>
              <a:t>	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紀錄工作目錄準備的</a:t>
            </a:r>
            <a:r>
              <a:rPr lang="en-US" altLang="zh-TW" sz="3200" dirty="0" smtClean="0">
                <a:latin typeface="Noto Sans CJK TC Regular" pitchFamily="34" charset="-120"/>
                <a:ea typeface="Noto Sans CJK TC Regular" pitchFamily="34" charset="-120"/>
              </a:rPr>
              <a:t>commit</a:t>
            </a:r>
            <a:r>
              <a:rPr lang="zh-TW" altLang="en-US" sz="3200" dirty="0" smtClean="0">
                <a:latin typeface="Noto Sans CJK TC Regular" pitchFamily="34" charset="-120"/>
                <a:ea typeface="Noto Sans CJK TC Regular" pitchFamily="34" charset="-120"/>
              </a:rPr>
              <a:t>內容</a:t>
            </a:r>
            <a:endParaRPr lang="en-US" altLang="zh-TW" sz="3200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519477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623880" y="1709640"/>
            <a:ext cx="7884720" cy="285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90000"/>
              </a:lnSpc>
            </a:pPr>
            <a:r>
              <a:rPr lang="en-US" sz="6000" b="0" strike="noStrike" spc="-1" dirty="0" smtClean="0">
                <a:solidFill>
                  <a:srgbClr val="000000"/>
                </a:solidFill>
                <a:latin typeface="Noto Sans CJK TC Regular"/>
                <a:ea typeface="Noto Sans CJK TC Regular"/>
              </a:rPr>
              <a:t>第</a:t>
            </a:r>
            <a:r>
              <a:rPr lang="zh-TW" altLang="en-US" sz="6000" b="0" strike="noStrike" spc="-1" dirty="0" smtClean="0">
                <a:solidFill>
                  <a:srgbClr val="000000"/>
                </a:solidFill>
                <a:latin typeface="Noto Sans CJK TC Regular"/>
                <a:ea typeface="Noto Sans CJK TC Regular"/>
              </a:rPr>
              <a:t>六</a:t>
            </a:r>
            <a:r>
              <a:rPr lang="en-US" sz="6000" b="0" strike="noStrike" spc="-1" dirty="0" smtClean="0">
                <a:solidFill>
                  <a:srgbClr val="000000"/>
                </a:solidFill>
                <a:latin typeface="Noto Sans CJK TC Regular"/>
                <a:ea typeface="Noto Sans CJK TC Regular"/>
              </a:rPr>
              <a:t>天</a:t>
            </a:r>
            <a:r>
              <a:rPr dirty="0"/>
              <a:t/>
            </a:r>
            <a:br>
              <a:rPr dirty="0"/>
            </a:br>
            <a:r>
              <a:rPr lang="en-US" sz="6000" b="0" strike="noStrike" spc="-1" dirty="0" err="1">
                <a:solidFill>
                  <a:srgbClr val="000000"/>
                </a:solidFill>
                <a:latin typeface="Noto Sans CJK TC Regular"/>
                <a:ea typeface="Noto Sans CJK TC Regular"/>
              </a:rPr>
              <a:t>建立儲存庫</a:t>
            </a:r>
            <a:endParaRPr lang="en-US" sz="6000" b="0" strike="noStrike" spc="-1" dirty="0">
              <a:latin typeface="Noto Sans CJK TC Regular"/>
              <a:ea typeface="Noto Sans CJK TC Regular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623880" y="4589640"/>
            <a:ext cx="7884720" cy="149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3962572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zh-TW" altLang="en-US" sz="4400" b="0" strike="noStrike" spc="-1" dirty="0" smtClean="0">
                <a:latin typeface="Noto Sans CJK TC Regular" pitchFamily="34" charset="-120"/>
                <a:ea typeface="Noto Sans CJK TC Regular" pitchFamily="34" charset="-120"/>
              </a:rPr>
              <a:t>傳統架構遇到的問題</a:t>
            </a:r>
            <a:endParaRPr lang="en-US" sz="44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備份問題</a:t>
            </a:r>
            <a:endParaRPr lang="en-US" altLang="zh-TW" sz="3600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b="0" strike="noStrike" spc="-1" dirty="0">
                <a:latin typeface="Noto Sans CJK TC Regular" pitchFamily="34" charset="-120"/>
                <a:ea typeface="Noto Sans CJK TC Regular" pitchFamily="34" charset="-120"/>
              </a:rPr>
              <a:t>進度被</a:t>
            </a:r>
            <a:r>
              <a:rPr lang="zh-TW" altLang="en-US" sz="3600" b="0" strike="noStrike" spc="-1" dirty="0" smtClean="0">
                <a:latin typeface="Noto Sans CJK TC Regular" pitchFamily="34" charset="-120"/>
                <a:ea typeface="Noto Sans CJK TC Regular" pitchFamily="34" charset="-120"/>
              </a:rPr>
              <a:t>覆蓋</a:t>
            </a:r>
            <a:endParaRPr lang="en-US" altLang="zh-TW" sz="3600" b="0" strike="noStrike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運作</a:t>
            </a: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緩慢</a:t>
            </a:r>
            <a:endParaRPr lang="en-US" sz="36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443518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zh-TW" altLang="en-US" sz="4400" spc="-1" dirty="0">
                <a:latin typeface="Noto Sans CJK TC Regular" pitchFamily="34" charset="-120"/>
                <a:ea typeface="Noto Sans CJK TC Regular" pitchFamily="34" charset="-120"/>
              </a:rPr>
              <a:t>常見的備份方式</a:t>
            </a:r>
            <a:endParaRPr lang="en-US" sz="44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591" y="1350499"/>
            <a:ext cx="3490819" cy="531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91324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zh-TW" altLang="en-US" sz="4400" spc="-1" dirty="0">
                <a:latin typeface="Noto Sans CJK TC Regular" pitchFamily="34" charset="-120"/>
                <a:ea typeface="Noto Sans CJK TC Regular" pitchFamily="34" charset="-120"/>
              </a:rPr>
              <a:t>這樣會有什麼</a:t>
            </a:r>
            <a:r>
              <a:rPr lang="zh-TW" altLang="en-US" sz="4400" b="0" strike="noStrike" spc="-1" dirty="0" smtClean="0">
                <a:latin typeface="Noto Sans CJK TC Regular" pitchFamily="34" charset="-120"/>
                <a:ea typeface="Noto Sans CJK TC Regular" pitchFamily="34" charset="-120"/>
              </a:rPr>
              <a:t>問題</a:t>
            </a:r>
            <a:r>
              <a:rPr lang="en-US" altLang="zh-TW" sz="4400" b="0" strike="noStrike" spc="-1" dirty="0" smtClean="0">
                <a:latin typeface="Noto Sans CJK TC Regular" pitchFamily="34" charset="-120"/>
                <a:ea typeface="Noto Sans CJK TC Regular" pitchFamily="34" charset="-120"/>
              </a:rPr>
              <a:t>?</a:t>
            </a:r>
            <a:endParaRPr lang="en-US" sz="44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檔案以倍數成長</a:t>
            </a:r>
            <a:endParaRPr lang="en-US" altLang="zh-TW" sz="3600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>
                <a:latin typeface="Noto Sans CJK TC Regular" pitchFamily="34" charset="-120"/>
                <a:ea typeface="Noto Sans CJK TC Regular" pitchFamily="34" charset="-120"/>
              </a:rPr>
              <a:t>不清楚每個修改與版本的</a:t>
            </a: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差異</a:t>
            </a:r>
            <a:endParaRPr lang="en-US" altLang="zh-TW" sz="3600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b="0" strike="noStrike" spc="-1" dirty="0">
                <a:latin typeface="Noto Sans CJK TC Regular" pitchFamily="34" charset="-120"/>
                <a:ea typeface="Noto Sans CJK TC Regular" pitchFamily="34" charset="-120"/>
              </a:rPr>
              <a:t>複製麻煩</a:t>
            </a:r>
            <a:endParaRPr lang="en-US" altLang="zh-TW" sz="3600" b="0" strike="noStrike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b="0" strike="noStrike" spc="-1" dirty="0" smtClean="0">
                <a:latin typeface="Noto Sans CJK TC Regular" pitchFamily="34" charset="-120"/>
                <a:ea typeface="Noto Sans CJK TC Regular" pitchFamily="34" charset="-120"/>
              </a:rPr>
              <a:t>檔案混亂</a:t>
            </a:r>
            <a:endParaRPr lang="en-US" sz="36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45913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zh-TW" altLang="en-US" sz="4400" spc="-1" dirty="0">
                <a:latin typeface="Noto Sans CJK TC Regular" pitchFamily="34" charset="-120"/>
                <a:ea typeface="Noto Sans CJK TC Regular" pitchFamily="34" charset="-120"/>
              </a:rPr>
              <a:t>改進</a:t>
            </a:r>
            <a:r>
              <a:rPr lang="zh-TW" altLang="en-US" sz="4400" spc="-1" dirty="0" smtClean="0">
                <a:latin typeface="Noto Sans CJK TC Regular" pitchFamily="34" charset="-120"/>
                <a:ea typeface="Noto Sans CJK TC Regular" pitchFamily="34" charset="-120"/>
              </a:rPr>
              <a:t>後</a:t>
            </a:r>
            <a:r>
              <a:rPr lang="en-US" altLang="zh-TW" sz="4400" spc="-1" dirty="0" smtClean="0">
                <a:latin typeface="Noto Sans CJK TC Regular" pitchFamily="34" charset="-120"/>
                <a:ea typeface="Noto Sans CJK TC Regular" pitchFamily="34" charset="-120"/>
              </a:rPr>
              <a:t>...</a:t>
            </a:r>
            <a:endParaRPr lang="en-US" sz="44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>
                <a:latin typeface="Noto Sans CJK TC Regular" pitchFamily="34" charset="-120"/>
                <a:ea typeface="Noto Sans CJK TC Regular" pitchFamily="34" charset="-120"/>
              </a:rPr>
              <a:t>檔案不會倍數成長</a:t>
            </a:r>
            <a:endParaRPr lang="en-US" altLang="zh-TW" sz="3600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清楚</a:t>
            </a:r>
            <a:r>
              <a:rPr lang="zh-TW" altLang="en-US" sz="3600" spc="-1" dirty="0">
                <a:latin typeface="Noto Sans CJK TC Regular" pitchFamily="34" charset="-120"/>
                <a:ea typeface="Noto Sans CJK TC Regular" pitchFamily="34" charset="-120"/>
              </a:rPr>
              <a:t>每個修改與</a:t>
            </a: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版本差異</a:t>
            </a:r>
            <a:endParaRPr lang="en-US" altLang="zh-TW" sz="3600" b="0" strike="noStrike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b="0" strike="noStrike" spc="-1" dirty="0" smtClean="0">
                <a:latin typeface="Noto Sans CJK TC Regular" pitchFamily="34" charset="-120"/>
                <a:ea typeface="Noto Sans CJK TC Regular" pitchFamily="34" charset="-120"/>
              </a:rPr>
              <a:t>檔案整齊與乾淨</a:t>
            </a:r>
            <a:endParaRPr lang="en-US" altLang="zh-TW" sz="3600" b="0" strike="noStrike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但</a:t>
            </a:r>
            <a:r>
              <a:rPr lang="en-US" altLang="zh-TW" sz="3600" spc="-1" dirty="0" smtClean="0">
                <a:latin typeface="Noto Sans CJK TC Regular" pitchFamily="34" charset="-120"/>
                <a:ea typeface="Noto Sans CJK TC Regular" pitchFamily="34" charset="-120"/>
              </a:rPr>
              <a:t>...</a:t>
            </a: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en-US" sz="36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5351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628560" y="365040"/>
            <a:ext cx="7884720" cy="1323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zh-TW" altLang="en-US" sz="4400" spc="-1" dirty="0">
                <a:latin typeface="Noto Sans CJK TC Regular" pitchFamily="34" charset="-120"/>
                <a:ea typeface="Noto Sans CJK TC Regular" pitchFamily="34" charset="-120"/>
              </a:rPr>
              <a:t>又遇到了什麼問題</a:t>
            </a:r>
            <a:r>
              <a:rPr lang="en-US" altLang="zh-TW" sz="4400" spc="-1" dirty="0">
                <a:latin typeface="Noto Sans CJK TC Regular" pitchFamily="34" charset="-120"/>
                <a:ea typeface="Noto Sans CJK TC Regular" pitchFamily="34" charset="-120"/>
              </a:rPr>
              <a:t>?</a:t>
            </a:r>
            <a:endParaRPr lang="en-US" sz="44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628560" y="1825560"/>
            <a:ext cx="788472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>
                <a:latin typeface="Noto Sans CJK TC Regular" pitchFamily="34" charset="-120"/>
                <a:ea typeface="Noto Sans CJK TC Regular" pitchFamily="34" charset="-120"/>
              </a:rPr>
              <a:t>進度被</a:t>
            </a: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覆蓋，</a:t>
            </a: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而且</a:t>
            </a:r>
            <a:r>
              <a:rPr lang="zh-TW" altLang="en-US" sz="3600" spc="-1" dirty="0">
                <a:latin typeface="Noto Sans CJK TC Regular" pitchFamily="34" charset="-120"/>
                <a:ea typeface="Noto Sans CJK TC Regular" pitchFamily="34" charset="-120"/>
              </a:rPr>
              <a:t>找不回來</a:t>
            </a:r>
            <a:endParaRPr lang="en-US" altLang="zh-TW" sz="3600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>
                <a:latin typeface="Noto Sans CJK TC Regular" pitchFamily="34" charset="-120"/>
                <a:ea typeface="Noto Sans CJK TC Regular" pitchFamily="34" charset="-120"/>
              </a:rPr>
              <a:t>遠端時易受網路</a:t>
            </a: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影響</a:t>
            </a:r>
            <a:endParaRPr lang="en-US" altLang="zh-TW" sz="3600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b="0" strike="noStrike" spc="-1" dirty="0">
                <a:latin typeface="Noto Sans CJK TC Regular" pitchFamily="34" charset="-120"/>
                <a:ea typeface="Noto Sans CJK TC Regular" pitchFamily="34" charset="-120"/>
              </a:rPr>
              <a:t>動作</a:t>
            </a:r>
            <a:r>
              <a:rPr lang="zh-TW" altLang="en-US" sz="3600" b="0" strike="noStrike" spc="-1" dirty="0" smtClean="0">
                <a:latin typeface="Noto Sans CJK TC Regular" pitchFamily="34" charset="-120"/>
                <a:ea typeface="Noto Sans CJK TC Regular" pitchFamily="34" charset="-120"/>
              </a:rPr>
              <a:t>緩慢</a:t>
            </a:r>
            <a:endParaRPr lang="en-US" altLang="zh-TW" sz="3600" b="0" strike="noStrike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>
                <a:latin typeface="Noto Sans CJK TC Regular" pitchFamily="34" charset="-120"/>
                <a:ea typeface="Noto Sans CJK TC Regular" pitchFamily="34" charset="-120"/>
              </a:rPr>
              <a:t>環境必須是遠端</a:t>
            </a: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環境</a:t>
            </a:r>
            <a:endParaRPr lang="en-US" altLang="zh-TW" sz="3600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spc="-1" dirty="0">
                <a:latin typeface="Noto Sans CJK TC Regular" pitchFamily="34" charset="-120"/>
                <a:ea typeface="Noto Sans CJK TC Regular" pitchFamily="34" charset="-120"/>
              </a:rPr>
              <a:t>如果</a:t>
            </a: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參與者超過</a:t>
            </a:r>
            <a:r>
              <a:rPr lang="en-US" altLang="zh-TW" sz="3600" spc="-1" dirty="0" smtClean="0">
                <a:latin typeface="Noto Sans CJK TC Regular" pitchFamily="34" charset="-120"/>
                <a:ea typeface="Noto Sans CJK TC Regular" pitchFamily="34" charset="-120"/>
              </a:rPr>
              <a:t>50</a:t>
            </a:r>
            <a:r>
              <a:rPr lang="zh-TW" altLang="en-US" sz="3600" spc="-1" dirty="0" smtClean="0">
                <a:latin typeface="Noto Sans CJK TC Regular" pitchFamily="34" charset="-120"/>
                <a:ea typeface="Noto Sans CJK TC Regular" pitchFamily="34" charset="-120"/>
              </a:rPr>
              <a:t>人時又會遇到什麼問題</a:t>
            </a:r>
            <a:r>
              <a:rPr lang="en-US" altLang="zh-TW" sz="3600" spc="-1" dirty="0" smtClean="0">
                <a:latin typeface="Noto Sans CJK TC Regular" pitchFamily="34" charset="-120"/>
                <a:ea typeface="Noto Sans CJK TC Regular" pitchFamily="34" charset="-120"/>
              </a:rPr>
              <a:t>?</a:t>
            </a:r>
            <a:endParaRPr lang="en-US" altLang="zh-TW" sz="3600" spc="-1" dirty="0" smtClean="0">
              <a:latin typeface="Noto Sans CJK TC Regular" pitchFamily="34" charset="-120"/>
              <a:ea typeface="Noto Sans CJK TC Regular" pitchFamily="34" charset="-120"/>
            </a:endParaRPr>
          </a:p>
          <a:p>
            <a:pPr marL="228600" indent="-226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zh-TW" altLang="en-US" sz="3600" b="0" strike="noStrike" spc="-1" dirty="0">
                <a:latin typeface="Noto Sans CJK TC Regular" pitchFamily="34" charset="-120"/>
                <a:ea typeface="Noto Sans CJK TC Regular" pitchFamily="34" charset="-120"/>
              </a:rPr>
              <a:t>所以這時你會如何解決</a:t>
            </a:r>
            <a:r>
              <a:rPr lang="en-US" altLang="zh-TW" sz="3600" b="0" strike="noStrike" spc="-1" dirty="0">
                <a:latin typeface="Noto Sans CJK TC Regular" pitchFamily="34" charset="-120"/>
                <a:ea typeface="Noto Sans CJK TC Regular" pitchFamily="34" charset="-120"/>
              </a:rPr>
              <a:t>?</a:t>
            </a:r>
            <a:endParaRPr lang="en-US" sz="3600" b="0" strike="noStrike" spc="-1" dirty="0">
              <a:latin typeface="Noto Sans CJK TC Regular" pitchFamily="34" charset="-120"/>
              <a:ea typeface="Noto Sans CJK TC Regular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8757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346</TotalTime>
  <Words>698</Words>
  <Application>Microsoft Office PowerPoint</Application>
  <PresentationFormat>如螢幕大小 (4:3)</PresentationFormat>
  <Paragraphs>248</Paragraphs>
  <Slides>48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7</vt:i4>
      </vt:variant>
      <vt:variant>
        <vt:lpstr>投影片標題</vt:lpstr>
      </vt:variant>
      <vt:variant>
        <vt:i4>48</vt:i4>
      </vt:variant>
    </vt:vector>
  </HeadingPairs>
  <TitlesOfParts>
    <vt:vector size="55" baseType="lpstr"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儲存庫</vt:lpstr>
      <vt:lpstr>工作目錄</vt:lpstr>
      <vt:lpstr>資料結構</vt:lpstr>
      <vt:lpstr>物件(object storage)</vt:lpstr>
      <vt:lpstr>因此...</vt:lpstr>
      <vt:lpstr>索引</vt:lpstr>
      <vt:lpstr>因此...</vt:lpstr>
      <vt:lpstr>今日小結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subject/>
  <dc:creator>user</dc:creator>
  <dc:description/>
  <cp:lastModifiedBy>eric</cp:lastModifiedBy>
  <cp:revision>39</cp:revision>
  <dcterms:created xsi:type="dcterms:W3CDTF">2019-01-03T03:34:31Z</dcterms:created>
  <dcterms:modified xsi:type="dcterms:W3CDTF">2019-01-09T11:03:24Z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如螢幕大小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